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59" r:id="rId3"/>
    <p:sldId id="261" r:id="rId4"/>
    <p:sldId id="265" r:id="rId5"/>
    <p:sldId id="267" r:id="rId6"/>
    <p:sldId id="258"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3520D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4629" autoAdjust="0"/>
  </p:normalViewPr>
  <p:slideViewPr>
    <p:cSldViewPr>
      <p:cViewPr varScale="1">
        <p:scale>
          <a:sx n="107" d="100"/>
          <a:sy n="107" d="100"/>
        </p:scale>
        <p:origin x="-990"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19" name="Footer Placeholder 18"/>
          <p:cNvSpPr>
            <a:spLocks noGrp="1"/>
          </p:cNvSpPr>
          <p:nvPr>
            <p:ph type="ftr" sz="quarter" idx="11"/>
          </p:nvPr>
        </p:nvSpPr>
        <p:spPr/>
        <p:txBody>
          <a:bodyPr/>
          <a:lstStyle/>
          <a:p>
            <a:endParaRPr lang="en-GB" dirty="0"/>
          </a:p>
        </p:txBody>
      </p:sp>
      <p:sp>
        <p:nvSpPr>
          <p:cNvPr id="27" name="Slide Number Placeholder 26"/>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8" name="Slide Number Placeholder 7"/>
          <p:cNvSpPr>
            <a:spLocks noGrp="1"/>
          </p:cNvSpPr>
          <p:nvPr>
            <p:ph type="sldNum" sz="quarter" idx="11"/>
          </p:nvPr>
        </p:nvSpPr>
        <p:spPr/>
        <p:txBody>
          <a:bodyPr/>
          <a:lstStyle/>
          <a:p>
            <a:fld id="{8F3EEE36-B1B6-4D62-AE24-64CC3B68CD10}" type="slidenum">
              <a:rPr lang="en-GB" smtClean="0"/>
              <a:pPr/>
              <a:t>‹#›</a:t>
            </a:fld>
            <a:endParaRPr lang="en-GB" dirty="0"/>
          </a:p>
        </p:txBody>
      </p:sp>
      <p:sp>
        <p:nvSpPr>
          <p:cNvPr id="9" name="Footer Placeholder 8"/>
          <p:cNvSpPr>
            <a:spLocks noGrp="1"/>
          </p:cNvSpPr>
          <p:nvPr>
            <p:ph type="ftr" sz="quarter" idx="12"/>
          </p:nvPr>
        </p:nvSpPr>
        <p:spPr/>
        <p:txBody>
          <a:bodyPr/>
          <a:lstStyle/>
          <a:p>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8156448" y="6422064"/>
            <a:ext cx="762000" cy="365125"/>
          </a:xfrm>
        </p:spPr>
        <p:txBody>
          <a:bodyPr/>
          <a:lstStyle/>
          <a:p>
            <a:fld id="{8F3EEE36-B1B6-4D62-AE24-64CC3B68CD10}"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32EE9EF8-C2A6-4D22-822A-3FAB3C2CB03A}" type="datetimeFigureOut">
              <a:rPr lang="en-GB" smtClean="0"/>
              <a:pPr/>
              <a:t>01/05/2012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EE9EF8-C2A6-4D22-822A-3FAB3C2CB03A}" type="datetimeFigureOut">
              <a:rPr lang="en-GB" smtClean="0"/>
              <a:pPr/>
              <a:t>01/05/2012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F3EEE36-B1B6-4D62-AE24-64CC3B68CD10}"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6000" b="6000"/>
          </a:stretch>
        </a:blipFill>
        <a:effectLst/>
      </p:bgPr>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32EE9EF8-C2A6-4D22-822A-3FAB3C2CB03A}" type="datetimeFigureOut">
              <a:rPr lang="en-GB" smtClean="0"/>
              <a:pPr/>
              <a:t>01/05/2012</a:t>
            </a:fld>
            <a:endParaRPr lang="en-GB" dirty="0"/>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GB" dirty="0"/>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8F3EEE36-B1B6-4D62-AE24-64CC3B68CD10}" type="slidenum">
              <a:rPr lang="en-GB" smtClean="0"/>
              <a:pPr/>
              <a:t>‹#›</a:t>
            </a:fld>
            <a:endParaRPr lang="en-GB"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viewer.zmags.com/publication/251a53a3"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284984"/>
            <a:ext cx="8964488" cy="2952328"/>
          </a:xfrm>
        </p:spPr>
        <p:txBody>
          <a:bodyPr>
            <a:noAutofit/>
          </a:bodyPr>
          <a:lstStyle/>
          <a:p>
            <a:pPr algn="ctr"/>
            <a: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When I first became an industry manager I used to question if the agencies I used to find me staff might actually be causing my recruitment problems.</a:t>
            </a:r>
            <a:b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Sadly, it did not take me long to discover that many were doing  just that, by headhunting my existing  staff  from my  departments, contacting  staff  they had already placed with me, while also then calling me to see if I needed new staff.  </a:t>
            </a:r>
            <a:b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I found this very frustrating.</a:t>
            </a:r>
            <a:b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When I launched Motor Industry Recruitment I decided to put a stop </a:t>
            </a:r>
            <a:b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n-GB" sz="1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to these types of activities”</a:t>
            </a:r>
          </a:p>
        </p:txBody>
      </p:sp>
      <p:sp>
        <p:nvSpPr>
          <p:cNvPr id="4" name="TextBox 3"/>
          <p:cNvSpPr txBox="1"/>
          <p:nvPr/>
        </p:nvSpPr>
        <p:spPr>
          <a:xfrm>
            <a:off x="3779912" y="1844824"/>
            <a:ext cx="5149080" cy="369332"/>
          </a:xfrm>
          <a:prstGeom prst="rect">
            <a:avLst/>
          </a:prstGeom>
          <a:noFill/>
        </p:spPr>
        <p:txBody>
          <a:bodyPr wrap="square" rtlCol="0">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sp>
        <p:nvSpPr>
          <p:cNvPr id="6" name="Rectangle 5"/>
          <p:cNvSpPr/>
          <p:nvPr/>
        </p:nvSpPr>
        <p:spPr>
          <a:xfrm>
            <a:off x="2267744" y="2348880"/>
            <a:ext cx="5328592" cy="553998"/>
          </a:xfrm>
          <a:prstGeom prst="rect">
            <a:avLst/>
          </a:prstGeom>
        </p:spPr>
        <p:txBody>
          <a:bodyPr wrap="square">
            <a:spAutoFit/>
          </a:bodyPr>
          <a:lstStyle/>
          <a:p>
            <a:pPr algn="ctr">
              <a:buNone/>
            </a:pPr>
            <a:r>
              <a:rPr lang="en-GB" dirty="0" smtClean="0">
                <a:solidFill>
                  <a:srgbClr val="FFC000"/>
                </a:solidFill>
              </a:rPr>
              <a:t>Recruitment Consultancy of the Year 2011</a:t>
            </a:r>
          </a:p>
          <a:p>
            <a:pPr algn="ctr">
              <a:buNone/>
            </a:pPr>
            <a:r>
              <a:rPr lang="en-GB" sz="1200" dirty="0" smtClean="0">
                <a:solidFill>
                  <a:srgbClr val="FFC000"/>
                </a:solidFill>
              </a:rPr>
              <a:t>        </a:t>
            </a:r>
            <a:r>
              <a:rPr lang="en-GB" sz="1100" dirty="0" smtClean="0">
                <a:solidFill>
                  <a:srgbClr val="FFC000"/>
                </a:solidFill>
              </a:rPr>
              <a:t>as voted for by the readers of Car Dealer Magazine</a:t>
            </a:r>
            <a:endParaRPr lang="en-GB" sz="1100" dirty="0">
              <a:solidFill>
                <a:srgbClr val="FFC000"/>
              </a:solidFill>
            </a:endParaRPr>
          </a:p>
        </p:txBody>
      </p:sp>
      <p:sp>
        <p:nvSpPr>
          <p:cNvPr id="7" name="Rectangle 6"/>
          <p:cNvSpPr/>
          <p:nvPr/>
        </p:nvSpPr>
        <p:spPr>
          <a:xfrm>
            <a:off x="3131840" y="2924944"/>
            <a:ext cx="3692036" cy="230832"/>
          </a:xfrm>
          <a:prstGeom prst="rect">
            <a:avLst/>
          </a:prstGeom>
        </p:spPr>
        <p:txBody>
          <a:bodyPr wrap="none">
            <a:spAutoFit/>
          </a:bodyPr>
          <a:lstStyle/>
          <a:p>
            <a:pPr algn="ctr"/>
            <a:r>
              <a:rPr lang="en-GB" sz="900" dirty="0" smtClean="0"/>
              <a:t>(Please click your mouse or use your forward arrow key to continue)</a:t>
            </a:r>
            <a:endParaRPr lang="en-GB" sz="900" dirty="0"/>
          </a:p>
        </p:txBody>
      </p:sp>
      <p:sp>
        <p:nvSpPr>
          <p:cNvPr id="8" name="TextBox 7"/>
          <p:cNvSpPr txBox="1"/>
          <p:nvPr/>
        </p:nvSpPr>
        <p:spPr>
          <a:xfrm>
            <a:off x="6876256" y="6093296"/>
            <a:ext cx="1701107" cy="276999"/>
          </a:xfrm>
          <a:prstGeom prst="rect">
            <a:avLst/>
          </a:prstGeom>
          <a:noFill/>
        </p:spPr>
        <p:txBody>
          <a:bodyPr wrap="none" rtlCol="0">
            <a:spAutoFit/>
          </a:bodyPr>
          <a:lstStyle/>
          <a:p>
            <a:r>
              <a:rPr lang="en-GB" sz="1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Richard Gosling. MD</a:t>
            </a:r>
            <a:endParaRPr lang="en-GB" sz="1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par>
                          <p:cTn id="10" fill="hold">
                            <p:stCondLst>
                              <p:cond delay="2000"/>
                            </p:stCondLst>
                            <p:childTnLst>
                              <p:par>
                                <p:cTn id="11" presetID="10"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0"/>
                                        <p:tgtEl>
                                          <p:spTgt spid="6"/>
                                        </p:tgtEl>
                                      </p:cBhvr>
                                    </p:animEffect>
                                  </p:childTnLst>
                                </p:cTn>
                              </p:par>
                            </p:childTnLst>
                          </p:cTn>
                        </p:par>
                        <p:par>
                          <p:cTn id="14" fill="hold">
                            <p:stCondLst>
                              <p:cond delay="7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2000"/>
                                        <p:tgtEl>
                                          <p:spTgt spid="2"/>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1907704" y="2348880"/>
            <a:ext cx="5904656" cy="576064"/>
          </a:xfrm>
        </p:spPr>
        <p:txBody>
          <a:bodyPr>
            <a:normAutofit fontScale="47500" lnSpcReduction="20000"/>
          </a:bodyPr>
          <a:lstStyle/>
          <a:p>
            <a:pPr>
              <a:buNone/>
            </a:pPr>
            <a:r>
              <a:rPr lang="en-GB" sz="4400" dirty="0" smtClean="0">
                <a:solidFill>
                  <a:srgbClr val="FFC000"/>
                </a:solidFill>
              </a:rPr>
              <a:t>Recruitment Consultancy of the Year 2011</a:t>
            </a:r>
          </a:p>
          <a:p>
            <a:pPr>
              <a:buNone/>
            </a:pPr>
            <a:r>
              <a:rPr lang="en-GB" dirty="0" smtClean="0">
                <a:solidFill>
                  <a:srgbClr val="FFC000"/>
                </a:solidFill>
              </a:rPr>
              <a:t>        as voted for by the readers of Car Dealer Magazine</a:t>
            </a:r>
            <a:endParaRPr lang="en-GB" dirty="0">
              <a:solidFill>
                <a:srgbClr val="FFC000"/>
              </a:solidFill>
            </a:endParaRPr>
          </a:p>
        </p:txBody>
      </p:sp>
      <p:sp>
        <p:nvSpPr>
          <p:cNvPr id="11" name="TextBox 10"/>
          <p:cNvSpPr txBox="1"/>
          <p:nvPr/>
        </p:nvSpPr>
        <p:spPr>
          <a:xfrm>
            <a:off x="611560" y="3068960"/>
            <a:ext cx="7848872" cy="923330"/>
          </a:xfrm>
          <a:prstGeom prst="rect">
            <a:avLst/>
          </a:prstGeom>
          <a:noFill/>
        </p:spPr>
        <p:txBody>
          <a:bodyPr wrap="square" rtlCol="0">
            <a:spAutoFit/>
          </a:bodyPr>
          <a:lstStyle/>
          <a:p>
            <a:r>
              <a:rPr lang="en-GB" dirty="0" smtClean="0"/>
              <a:t>Motor Industry Recruitment have been finding good people for the industry since it was formed in 1999 and directly involved in motor industry recruitment for 30 years</a:t>
            </a:r>
            <a:endParaRPr lang="en-GB" dirty="0"/>
          </a:p>
        </p:txBody>
      </p:sp>
      <p:sp>
        <p:nvSpPr>
          <p:cNvPr id="12" name="TextBox 11"/>
          <p:cNvSpPr txBox="1"/>
          <p:nvPr/>
        </p:nvSpPr>
        <p:spPr>
          <a:xfrm>
            <a:off x="611560" y="5301208"/>
            <a:ext cx="8109912" cy="923330"/>
          </a:xfrm>
          <a:prstGeom prst="rect">
            <a:avLst/>
          </a:prstGeom>
          <a:noFill/>
        </p:spPr>
        <p:txBody>
          <a:bodyPr wrap="none" rtlCol="0">
            <a:spAutoFit/>
          </a:bodyPr>
          <a:lstStyle/>
          <a:p>
            <a:r>
              <a:rPr lang="en-GB" dirty="0" smtClean="0"/>
              <a:t>For speed and efficiency we have specialist recruitment software able to </a:t>
            </a:r>
          </a:p>
          <a:p>
            <a:r>
              <a:rPr lang="en-GB" dirty="0" smtClean="0"/>
              <a:t>pin point candidates who have the specific industry skill sets you need within </a:t>
            </a:r>
          </a:p>
          <a:p>
            <a:r>
              <a:rPr lang="en-GB" dirty="0" smtClean="0"/>
              <a:t>a given distance of your operations</a:t>
            </a:r>
            <a:endParaRPr lang="en-GB" dirty="0"/>
          </a:p>
        </p:txBody>
      </p:sp>
      <p:sp>
        <p:nvSpPr>
          <p:cNvPr id="13" name="TextBox 12"/>
          <p:cNvSpPr txBox="1"/>
          <p:nvPr/>
        </p:nvSpPr>
        <p:spPr>
          <a:xfrm>
            <a:off x="3779912" y="1844824"/>
            <a:ext cx="5112568" cy="369332"/>
          </a:xfrm>
          <a:prstGeom prst="rect">
            <a:avLst/>
          </a:prstGeom>
          <a:noFill/>
        </p:spPr>
        <p:txBody>
          <a:bodyPr wrap="square" rtlCol="0">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sp>
        <p:nvSpPr>
          <p:cNvPr id="10" name="TextBox 9"/>
          <p:cNvSpPr txBox="1"/>
          <p:nvPr/>
        </p:nvSpPr>
        <p:spPr>
          <a:xfrm>
            <a:off x="683568" y="4149080"/>
            <a:ext cx="7814960" cy="1200329"/>
          </a:xfrm>
          <a:prstGeom prst="rect">
            <a:avLst/>
          </a:prstGeom>
          <a:noFill/>
        </p:spPr>
        <p:txBody>
          <a:bodyPr wrap="square" rtlCol="0">
            <a:spAutoFit/>
          </a:bodyPr>
          <a:lstStyle/>
          <a:p>
            <a:r>
              <a:rPr lang="en-GB" dirty="0" smtClean="0"/>
              <a:t>We have been responsible for  placing 100’s good candidates so feel well </a:t>
            </a:r>
          </a:p>
          <a:p>
            <a:r>
              <a:rPr lang="en-GB" dirty="0" smtClean="0"/>
              <a:t>equipped to know the profile of candidates who adapt well to the demands </a:t>
            </a:r>
          </a:p>
          <a:p>
            <a:r>
              <a:rPr lang="en-GB" dirty="0" smtClean="0"/>
              <a:t>our industry and your customers place upon them </a:t>
            </a:r>
          </a:p>
          <a:p>
            <a:r>
              <a:rPr lang="en-GB" dirty="0" smtClean="0"/>
              <a:t> </a:t>
            </a:r>
            <a:endParaRPr lang="en-GB"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2000"/>
                                        <p:tgtEl>
                                          <p:spTgt spid="9">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fade">
                                      <p:cBhvr>
                                        <p:cTn id="11" dur="2000"/>
                                        <p:tgtEl>
                                          <p:spTgt spid="9">
                                            <p:txEl>
                                              <p:pRg st="1" end="1"/>
                                            </p:txEl>
                                          </p:spTgt>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fade">
                                      <p:cBhvr>
                                        <p:cTn id="15" dur="2000"/>
                                        <p:tgtEl>
                                          <p:spTgt spid="11">
                                            <p:txEl>
                                              <p:pRg st="0" end="0"/>
                                            </p:txEl>
                                          </p:spTgt>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2000"/>
                                        <p:tgtEl>
                                          <p:spTgt spid="10"/>
                                        </p:tgtEl>
                                      </p:cBhvr>
                                    </p:animEffect>
                                  </p:childTnLst>
                                </p:cTn>
                              </p:par>
                            </p:childTnLst>
                          </p:cTn>
                        </p:par>
                        <p:par>
                          <p:cTn id="20" fill="hold">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build="p"/>
      <p:bldP spid="12"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2276872"/>
            <a:ext cx="6984776" cy="1224136"/>
          </a:xfrm>
        </p:spPr>
        <p:txBody>
          <a:bodyPr>
            <a:noAutofit/>
          </a:bodyPr>
          <a:lstStyle/>
          <a:p>
            <a:pPr algn="ctr">
              <a:buNone/>
            </a:pPr>
            <a:r>
              <a:rPr lang="en-GB" sz="1800" dirty="0" smtClean="0"/>
              <a:t>We NEVER Headhunt to “find” </a:t>
            </a:r>
            <a:r>
              <a:rPr lang="en-GB" sz="1800" dirty="0" smtClean="0"/>
              <a:t>new </a:t>
            </a:r>
            <a:r>
              <a:rPr lang="en-GB" sz="1800" dirty="0" smtClean="0"/>
              <a:t>candidates  </a:t>
            </a:r>
          </a:p>
          <a:p>
            <a:pPr algn="ctr">
              <a:buNone/>
            </a:pPr>
            <a:r>
              <a:rPr lang="en-GB" sz="1100" dirty="0" smtClean="0"/>
              <a:t>(some call this offering a Search and Selection “service”) </a:t>
            </a:r>
          </a:p>
          <a:p>
            <a:pPr algn="ctr">
              <a:buNone/>
            </a:pPr>
            <a:r>
              <a:rPr lang="en-GB" sz="1400" dirty="0" smtClean="0"/>
              <a:t>Look </a:t>
            </a:r>
            <a:r>
              <a:rPr lang="en-GB" sz="1400" dirty="0" smtClean="0"/>
              <a:t>here  </a:t>
            </a:r>
            <a:r>
              <a:rPr lang="en-GB" sz="1000" dirty="0" smtClean="0">
                <a:hlinkClick r:id="rId2"/>
              </a:rPr>
              <a:t>http</a:t>
            </a:r>
            <a:r>
              <a:rPr lang="en-GB" sz="1000" dirty="0" smtClean="0">
                <a:hlinkClick r:id="rId2"/>
              </a:rPr>
              <a:t>://viewer.zmags.com/publication/251a53a3#/</a:t>
            </a:r>
            <a:r>
              <a:rPr lang="en-GB" sz="1000" dirty="0" smtClean="0">
                <a:hlinkClick r:id="rId2"/>
              </a:rPr>
              <a:t>251a53a3/66</a:t>
            </a:r>
            <a:endParaRPr lang="en-GB" sz="1000" dirty="0" smtClean="0"/>
          </a:p>
          <a:p>
            <a:pPr algn="ctr">
              <a:buNone/>
            </a:pPr>
            <a:r>
              <a:rPr lang="en-GB" sz="1800" dirty="0" smtClean="0"/>
              <a:t>for </a:t>
            </a:r>
            <a:r>
              <a:rPr lang="en-GB" sz="1800" dirty="0" smtClean="0"/>
              <a:t>the only Agency NOT offering to Search and Select</a:t>
            </a:r>
            <a:endParaRPr lang="en-GB" sz="1800" dirty="0" smtClean="0"/>
          </a:p>
        </p:txBody>
      </p:sp>
      <p:sp>
        <p:nvSpPr>
          <p:cNvPr id="4" name="TextBox 3"/>
          <p:cNvSpPr txBox="1"/>
          <p:nvPr/>
        </p:nvSpPr>
        <p:spPr>
          <a:xfrm>
            <a:off x="899592" y="3501008"/>
            <a:ext cx="8244408" cy="646331"/>
          </a:xfrm>
          <a:prstGeom prst="rect">
            <a:avLst/>
          </a:prstGeom>
          <a:noFill/>
        </p:spPr>
        <p:txBody>
          <a:bodyPr wrap="square" rtlCol="0">
            <a:spAutoFit/>
          </a:bodyPr>
          <a:lstStyle/>
          <a:p>
            <a:pPr algn="ctr"/>
            <a:r>
              <a:rPr lang="en-GB" dirty="0" smtClean="0"/>
              <a:t>Headhunting can be perceived as helping. We see </a:t>
            </a:r>
            <a:r>
              <a:rPr lang="en-GB" dirty="0" smtClean="0"/>
              <a:t>headhunting as </a:t>
            </a:r>
            <a:r>
              <a:rPr lang="en-GB" dirty="0" smtClean="0"/>
              <a:t>causing another client their recruitment problem </a:t>
            </a:r>
            <a:endParaRPr lang="en-GB" dirty="0"/>
          </a:p>
        </p:txBody>
      </p:sp>
      <p:sp>
        <p:nvSpPr>
          <p:cNvPr id="5" name="TextBox 4"/>
          <p:cNvSpPr txBox="1"/>
          <p:nvPr/>
        </p:nvSpPr>
        <p:spPr>
          <a:xfrm>
            <a:off x="827584" y="4221088"/>
            <a:ext cx="8136904" cy="923330"/>
          </a:xfrm>
          <a:prstGeom prst="rect">
            <a:avLst/>
          </a:prstGeom>
          <a:noFill/>
        </p:spPr>
        <p:txBody>
          <a:bodyPr wrap="square" rtlCol="0">
            <a:spAutoFit/>
          </a:bodyPr>
          <a:lstStyle/>
          <a:p>
            <a:pPr algn="ctr"/>
            <a:r>
              <a:rPr lang="en-GB" dirty="0" smtClean="0"/>
              <a:t>The “Search and Selection” activities of our competitors could possibly be the reason you need </a:t>
            </a:r>
            <a:r>
              <a:rPr lang="en-GB" dirty="0"/>
              <a:t>to </a:t>
            </a:r>
            <a:r>
              <a:rPr lang="en-GB" dirty="0" smtClean="0"/>
              <a:t>find new staff </a:t>
            </a:r>
          </a:p>
          <a:p>
            <a:endParaRPr lang="en-GB" dirty="0"/>
          </a:p>
        </p:txBody>
      </p:sp>
      <p:sp>
        <p:nvSpPr>
          <p:cNvPr id="7" name="TextBox 6"/>
          <p:cNvSpPr txBox="1"/>
          <p:nvPr/>
        </p:nvSpPr>
        <p:spPr>
          <a:xfrm>
            <a:off x="899592" y="4941168"/>
            <a:ext cx="7789312" cy="646331"/>
          </a:xfrm>
          <a:prstGeom prst="rect">
            <a:avLst/>
          </a:prstGeom>
          <a:noFill/>
        </p:spPr>
        <p:txBody>
          <a:bodyPr wrap="square" rtlCol="0">
            <a:spAutoFit/>
          </a:bodyPr>
          <a:lstStyle/>
          <a:p>
            <a:pPr algn="ctr"/>
            <a:r>
              <a:rPr lang="en-GB" dirty="0" smtClean="0"/>
              <a:t>Also, we NEVER contact </a:t>
            </a:r>
            <a:r>
              <a:rPr lang="en-GB" dirty="0" smtClean="0"/>
              <a:t>a </a:t>
            </a:r>
            <a:r>
              <a:rPr lang="en-GB" dirty="0" smtClean="0"/>
              <a:t>placed candidate. Many claim this but we know </a:t>
            </a:r>
          </a:p>
          <a:p>
            <a:pPr algn="ctr"/>
            <a:r>
              <a:rPr lang="en-GB" dirty="0" smtClean="0"/>
              <a:t>they struggle to stay the correct side of that ethical line</a:t>
            </a:r>
            <a:endParaRPr lang="en-GB" dirty="0"/>
          </a:p>
        </p:txBody>
      </p:sp>
      <p:sp>
        <p:nvSpPr>
          <p:cNvPr id="8" name="TextBox 7"/>
          <p:cNvSpPr txBox="1"/>
          <p:nvPr/>
        </p:nvSpPr>
        <p:spPr>
          <a:xfrm>
            <a:off x="827584" y="5733256"/>
            <a:ext cx="7917552" cy="646331"/>
          </a:xfrm>
          <a:prstGeom prst="rect">
            <a:avLst/>
          </a:prstGeom>
          <a:noFill/>
        </p:spPr>
        <p:txBody>
          <a:bodyPr wrap="none" rtlCol="0">
            <a:spAutoFit/>
          </a:bodyPr>
          <a:lstStyle/>
          <a:p>
            <a:pPr algn="ctr"/>
            <a:r>
              <a:rPr lang="en-GB" dirty="0" smtClean="0"/>
              <a:t>Prior to our candidates accepting a position we inform them that we will not </a:t>
            </a:r>
          </a:p>
          <a:p>
            <a:pPr algn="ctr"/>
            <a:r>
              <a:rPr lang="en-GB" dirty="0" smtClean="0"/>
              <a:t>be able assist them to leave the employer we are about to place them with </a:t>
            </a:r>
            <a:endParaRPr lang="en-GB" dirty="0"/>
          </a:p>
        </p:txBody>
      </p:sp>
      <p:sp>
        <p:nvSpPr>
          <p:cNvPr id="9" name="Rectangle 8"/>
          <p:cNvSpPr/>
          <p:nvPr/>
        </p:nvSpPr>
        <p:spPr>
          <a:xfrm>
            <a:off x="3779912" y="1844824"/>
            <a:ext cx="5149080" cy="369332"/>
          </a:xfrm>
          <a:prstGeom prst="rect">
            <a:avLst/>
          </a:prstGeom>
        </p:spPr>
        <p:txBody>
          <a:bodyPr wrap="square">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fade">
                                      <p:cBhvr>
                                        <p:cTn id="23" dur="2000"/>
                                        <p:tgtEl>
                                          <p:spTgt spid="4">
                                            <p:txEl>
                                              <p:pRg st="0" end="0"/>
                                            </p:txEl>
                                          </p:spTgt>
                                        </p:tgtEl>
                                      </p:cBhvr>
                                    </p:animEffect>
                                  </p:childTnLst>
                                </p:cTn>
                              </p:par>
                            </p:childTnLst>
                          </p:cTn>
                        </p:par>
                        <p:par>
                          <p:cTn id="24" fill="hold">
                            <p:stCondLst>
                              <p:cond delay="100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2000"/>
                                        <p:tgtEl>
                                          <p:spTgt spid="5"/>
                                        </p:tgtEl>
                                      </p:cBhvr>
                                    </p:animEffect>
                                  </p:childTnLst>
                                </p:cTn>
                              </p:par>
                            </p:childTnLst>
                          </p:cTn>
                        </p:par>
                        <p:par>
                          <p:cTn id="28" fill="hold">
                            <p:stCondLst>
                              <p:cond delay="12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0"/>
                                        <p:tgtEl>
                                          <p:spTgt spid="7"/>
                                        </p:tgtEl>
                                      </p:cBhvr>
                                    </p:animEffect>
                                  </p:childTnLst>
                                </p:cTn>
                              </p:par>
                            </p:childTnLst>
                          </p:cTn>
                        </p:par>
                        <p:par>
                          <p:cTn id="32" fill="hold">
                            <p:stCondLst>
                              <p:cond delay="14000"/>
                            </p:stCondLst>
                            <p:childTnLst>
                              <p:par>
                                <p:cTn id="33" presetID="10"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276872"/>
            <a:ext cx="8352928" cy="350912"/>
          </a:xfrm>
        </p:spPr>
        <p:txBody>
          <a:bodyPr>
            <a:noAutofit/>
          </a:bodyPr>
          <a:lstStyle/>
          <a:p>
            <a:r>
              <a:rPr lang="en-GB" sz="1800" dirty="0" smtClean="0">
                <a:solidFill>
                  <a:srgbClr val="FFC000"/>
                </a:solidFill>
              </a:rPr>
              <a:t>We only present our candidates details to our clients if they  are  fully aware of:</a:t>
            </a:r>
            <a:endParaRPr lang="en-GB" sz="1800" dirty="0">
              <a:solidFill>
                <a:srgbClr val="FFC000"/>
              </a:solidFill>
            </a:endParaRPr>
          </a:p>
        </p:txBody>
      </p:sp>
      <p:sp>
        <p:nvSpPr>
          <p:cNvPr id="4" name="TextBox 3"/>
          <p:cNvSpPr txBox="1"/>
          <p:nvPr/>
        </p:nvSpPr>
        <p:spPr>
          <a:xfrm>
            <a:off x="4644633" y="2708920"/>
            <a:ext cx="3095719" cy="369332"/>
          </a:xfrm>
          <a:prstGeom prst="rect">
            <a:avLst/>
          </a:prstGeom>
          <a:noFill/>
        </p:spPr>
        <p:txBody>
          <a:bodyPr wrap="none" rtlCol="0">
            <a:spAutoFit/>
          </a:bodyPr>
          <a:lstStyle/>
          <a:p>
            <a:r>
              <a:rPr lang="en-GB" dirty="0" smtClean="0"/>
              <a:t>Where the position is based </a:t>
            </a:r>
            <a:endParaRPr lang="en-GB" dirty="0"/>
          </a:p>
        </p:txBody>
      </p:sp>
      <p:sp>
        <p:nvSpPr>
          <p:cNvPr id="5" name="TextBox 4"/>
          <p:cNvSpPr txBox="1"/>
          <p:nvPr/>
        </p:nvSpPr>
        <p:spPr>
          <a:xfrm>
            <a:off x="683568" y="2708920"/>
            <a:ext cx="3044423" cy="369332"/>
          </a:xfrm>
          <a:prstGeom prst="rect">
            <a:avLst/>
          </a:prstGeom>
          <a:noFill/>
        </p:spPr>
        <p:txBody>
          <a:bodyPr wrap="none" rtlCol="0">
            <a:spAutoFit/>
          </a:bodyPr>
          <a:lstStyle/>
          <a:p>
            <a:r>
              <a:rPr lang="en-GB" dirty="0" smtClean="0"/>
              <a:t>Exactly who the employer is</a:t>
            </a:r>
            <a:endParaRPr lang="en-GB" dirty="0"/>
          </a:p>
        </p:txBody>
      </p:sp>
      <p:sp>
        <p:nvSpPr>
          <p:cNvPr id="6" name="TextBox 5"/>
          <p:cNvSpPr txBox="1"/>
          <p:nvPr/>
        </p:nvSpPr>
        <p:spPr>
          <a:xfrm>
            <a:off x="683568" y="3140968"/>
            <a:ext cx="6776214" cy="369332"/>
          </a:xfrm>
          <a:prstGeom prst="rect">
            <a:avLst/>
          </a:prstGeom>
          <a:noFill/>
        </p:spPr>
        <p:txBody>
          <a:bodyPr wrap="none" rtlCol="0">
            <a:spAutoFit/>
          </a:bodyPr>
          <a:lstStyle/>
          <a:p>
            <a:r>
              <a:rPr lang="en-GB" dirty="0" smtClean="0"/>
              <a:t>What the actual basic and realistic OTE salary for the position is </a:t>
            </a:r>
            <a:endParaRPr lang="en-GB" dirty="0"/>
          </a:p>
        </p:txBody>
      </p:sp>
      <p:sp>
        <p:nvSpPr>
          <p:cNvPr id="7" name="TextBox 6"/>
          <p:cNvSpPr txBox="1"/>
          <p:nvPr/>
        </p:nvSpPr>
        <p:spPr>
          <a:xfrm>
            <a:off x="683568" y="3563724"/>
            <a:ext cx="6609502" cy="369332"/>
          </a:xfrm>
          <a:prstGeom prst="rect">
            <a:avLst/>
          </a:prstGeom>
          <a:noFill/>
        </p:spPr>
        <p:txBody>
          <a:bodyPr wrap="none" rtlCol="0">
            <a:spAutoFit/>
          </a:bodyPr>
          <a:lstStyle/>
          <a:p>
            <a:r>
              <a:rPr lang="en-GB" dirty="0" smtClean="0"/>
              <a:t>The job title, expected performance levels and responsibilities</a:t>
            </a:r>
            <a:endParaRPr lang="en-GB" dirty="0"/>
          </a:p>
        </p:txBody>
      </p:sp>
      <p:sp>
        <p:nvSpPr>
          <p:cNvPr id="8" name="TextBox 7"/>
          <p:cNvSpPr txBox="1"/>
          <p:nvPr/>
        </p:nvSpPr>
        <p:spPr>
          <a:xfrm>
            <a:off x="683568" y="4005064"/>
            <a:ext cx="2950488" cy="369332"/>
          </a:xfrm>
          <a:prstGeom prst="rect">
            <a:avLst/>
          </a:prstGeom>
          <a:noFill/>
        </p:spPr>
        <p:txBody>
          <a:bodyPr wrap="none" rtlCol="0">
            <a:spAutoFit/>
          </a:bodyPr>
          <a:lstStyle/>
          <a:p>
            <a:r>
              <a:rPr lang="en-GB" dirty="0" smtClean="0"/>
              <a:t>We have an up to date CV</a:t>
            </a:r>
            <a:endParaRPr lang="en-GB" dirty="0"/>
          </a:p>
        </p:txBody>
      </p:sp>
      <p:sp>
        <p:nvSpPr>
          <p:cNvPr id="10" name="TextBox 9"/>
          <p:cNvSpPr txBox="1"/>
          <p:nvPr/>
        </p:nvSpPr>
        <p:spPr>
          <a:xfrm>
            <a:off x="683568" y="4437112"/>
            <a:ext cx="7558479" cy="369332"/>
          </a:xfrm>
          <a:prstGeom prst="rect">
            <a:avLst/>
          </a:prstGeom>
          <a:noFill/>
        </p:spPr>
        <p:txBody>
          <a:bodyPr wrap="none" rtlCol="0">
            <a:spAutoFit/>
          </a:bodyPr>
          <a:lstStyle/>
          <a:p>
            <a:r>
              <a:rPr lang="en-GB" dirty="0" smtClean="0"/>
              <a:t>Where possible, we have gained references from previous employers  </a:t>
            </a:r>
            <a:endParaRPr lang="en-GB" dirty="0"/>
          </a:p>
        </p:txBody>
      </p:sp>
      <p:sp>
        <p:nvSpPr>
          <p:cNvPr id="11" name="TextBox 10"/>
          <p:cNvSpPr txBox="1"/>
          <p:nvPr/>
        </p:nvSpPr>
        <p:spPr>
          <a:xfrm>
            <a:off x="683568" y="4869160"/>
            <a:ext cx="7656904" cy="369332"/>
          </a:xfrm>
          <a:prstGeom prst="rect">
            <a:avLst/>
          </a:prstGeom>
          <a:noFill/>
        </p:spPr>
        <p:txBody>
          <a:bodyPr wrap="none" rtlCol="0">
            <a:spAutoFit/>
          </a:bodyPr>
          <a:lstStyle/>
          <a:p>
            <a:r>
              <a:rPr lang="en-GB" dirty="0" smtClean="0"/>
              <a:t>We are happy that our candidates skill set is a fit our clients requirements </a:t>
            </a:r>
          </a:p>
        </p:txBody>
      </p:sp>
      <p:sp>
        <p:nvSpPr>
          <p:cNvPr id="13" name="TextBox 12"/>
          <p:cNvSpPr txBox="1"/>
          <p:nvPr/>
        </p:nvSpPr>
        <p:spPr>
          <a:xfrm>
            <a:off x="683568" y="5373216"/>
            <a:ext cx="8122736" cy="646331"/>
          </a:xfrm>
          <a:prstGeom prst="rect">
            <a:avLst/>
          </a:prstGeom>
          <a:noFill/>
        </p:spPr>
        <p:txBody>
          <a:bodyPr wrap="none" rtlCol="0">
            <a:spAutoFit/>
          </a:bodyPr>
          <a:lstStyle/>
          <a:p>
            <a:r>
              <a:rPr lang="en-GB" dirty="0" smtClean="0"/>
              <a:t>And then send our clients our candidates actual CV and not a “Profile Sheet”  </a:t>
            </a:r>
          </a:p>
          <a:p>
            <a:r>
              <a:rPr lang="en-GB" dirty="0" smtClean="0"/>
              <a:t>we have “produced” </a:t>
            </a:r>
            <a:endParaRPr lang="en-GB" dirty="0"/>
          </a:p>
        </p:txBody>
      </p:sp>
      <p:sp>
        <p:nvSpPr>
          <p:cNvPr id="14" name="Rectangle 13"/>
          <p:cNvSpPr/>
          <p:nvPr/>
        </p:nvSpPr>
        <p:spPr>
          <a:xfrm>
            <a:off x="3779912" y="1844824"/>
            <a:ext cx="5112568" cy="369332"/>
          </a:xfrm>
          <a:prstGeom prst="rect">
            <a:avLst/>
          </a:prstGeom>
        </p:spPr>
        <p:txBody>
          <a:bodyPr wrap="square">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childTnLst>
                          </p:cTn>
                        </p:par>
                        <p:par>
                          <p:cTn id="20" fill="hold">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2000"/>
                                        <p:tgtEl>
                                          <p:spTgt spid="7"/>
                                        </p:tgtEl>
                                      </p:cBhvr>
                                    </p:animEffect>
                                  </p:childTnLst>
                                </p:cTn>
                              </p:par>
                            </p:childTnLst>
                          </p:cTn>
                        </p:par>
                        <p:par>
                          <p:cTn id="24" fill="hold">
                            <p:stCondLst>
                              <p:cond delay="100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2000"/>
                                        <p:tgtEl>
                                          <p:spTgt spid="8"/>
                                        </p:tgtEl>
                                      </p:cBhvr>
                                    </p:animEffect>
                                  </p:childTnLst>
                                </p:cTn>
                              </p:par>
                            </p:childTnLst>
                          </p:cTn>
                        </p:par>
                        <p:par>
                          <p:cTn id="28" fill="hold">
                            <p:stCondLst>
                              <p:cond delay="12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000"/>
                                        <p:tgtEl>
                                          <p:spTgt spid="10"/>
                                        </p:tgtEl>
                                      </p:cBhvr>
                                    </p:animEffect>
                                  </p:childTnLst>
                                </p:cTn>
                              </p:par>
                            </p:childTnLst>
                          </p:cTn>
                        </p:par>
                        <p:par>
                          <p:cTn id="32" fill="hold">
                            <p:stCondLst>
                              <p:cond delay="14000"/>
                            </p:stCondLst>
                            <p:childTnLst>
                              <p:par>
                                <p:cTn id="33" presetID="10"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2000"/>
                                        <p:tgtEl>
                                          <p:spTgt spid="11"/>
                                        </p:tgtEl>
                                      </p:cBhvr>
                                    </p:animEffect>
                                  </p:childTnLst>
                                </p:cTn>
                              </p:par>
                            </p:childTnLst>
                          </p:cTn>
                        </p:par>
                        <p:par>
                          <p:cTn id="36" fill="hold">
                            <p:stCondLst>
                              <p:cond delay="16000"/>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10" grpId="0"/>
      <p:bldP spid="11"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0079" y="4005064"/>
            <a:ext cx="7990393" cy="923330"/>
          </a:xfrm>
          <a:prstGeom prst="rect">
            <a:avLst/>
          </a:prstGeom>
          <a:noFill/>
        </p:spPr>
        <p:txBody>
          <a:bodyPr wrap="none" rtlCol="0">
            <a:spAutoFit/>
          </a:bodyPr>
          <a:lstStyle/>
          <a:p>
            <a:r>
              <a:rPr lang="en-GB" dirty="0" smtClean="0"/>
              <a:t>We currently help many established dealer groups and manufacturers</a:t>
            </a:r>
          </a:p>
          <a:p>
            <a:r>
              <a:rPr lang="en-GB" dirty="0" smtClean="0"/>
              <a:t>such as Mercedes UK, Ford Retail, Inchcape, Johnson GP,  Mitsubishi UK, </a:t>
            </a:r>
          </a:p>
          <a:p>
            <a:r>
              <a:rPr lang="en-GB" dirty="0" smtClean="0"/>
              <a:t>The Perry Gp, Squire Fernaux, as well as many others over the years   </a:t>
            </a:r>
            <a:endParaRPr lang="en-GB" dirty="0"/>
          </a:p>
        </p:txBody>
      </p:sp>
      <p:sp>
        <p:nvSpPr>
          <p:cNvPr id="5" name="TextBox 4"/>
          <p:cNvSpPr txBox="1"/>
          <p:nvPr/>
        </p:nvSpPr>
        <p:spPr>
          <a:xfrm>
            <a:off x="827584" y="3429000"/>
            <a:ext cx="4797147" cy="369332"/>
          </a:xfrm>
          <a:prstGeom prst="rect">
            <a:avLst/>
          </a:prstGeom>
          <a:noFill/>
        </p:spPr>
        <p:txBody>
          <a:bodyPr wrap="none" rtlCol="0">
            <a:spAutoFit/>
          </a:bodyPr>
          <a:lstStyle/>
          <a:p>
            <a:r>
              <a:rPr lang="en-GB" dirty="0" smtClean="0"/>
              <a:t>We reject over 30% of candidate applications</a:t>
            </a:r>
            <a:endParaRPr lang="en-GB" dirty="0"/>
          </a:p>
        </p:txBody>
      </p:sp>
      <p:sp>
        <p:nvSpPr>
          <p:cNvPr id="6" name="TextBox 5"/>
          <p:cNvSpPr txBox="1"/>
          <p:nvPr/>
        </p:nvSpPr>
        <p:spPr>
          <a:xfrm>
            <a:off x="827584" y="2577678"/>
            <a:ext cx="7541552" cy="923330"/>
          </a:xfrm>
          <a:prstGeom prst="rect">
            <a:avLst/>
          </a:prstGeom>
          <a:noFill/>
        </p:spPr>
        <p:txBody>
          <a:bodyPr wrap="square" rtlCol="0">
            <a:spAutoFit/>
          </a:bodyPr>
          <a:lstStyle/>
          <a:p>
            <a:r>
              <a:rPr lang="en-GB" dirty="0" smtClean="0"/>
              <a:t>We have over 8.000 registered candidates. All have approached us to help them develop their careers; not for us to fragment it for our gain</a:t>
            </a:r>
          </a:p>
          <a:p>
            <a:endParaRPr lang="en-GB" dirty="0"/>
          </a:p>
        </p:txBody>
      </p:sp>
      <p:sp>
        <p:nvSpPr>
          <p:cNvPr id="7" name="TextBox 6"/>
          <p:cNvSpPr txBox="1"/>
          <p:nvPr/>
        </p:nvSpPr>
        <p:spPr>
          <a:xfrm>
            <a:off x="827584" y="5157192"/>
            <a:ext cx="6537046" cy="369332"/>
          </a:xfrm>
          <a:prstGeom prst="rect">
            <a:avLst/>
          </a:prstGeom>
          <a:noFill/>
        </p:spPr>
        <p:txBody>
          <a:bodyPr wrap="none" rtlCol="0">
            <a:spAutoFit/>
          </a:bodyPr>
          <a:lstStyle/>
          <a:p>
            <a:r>
              <a:rPr lang="en-GB" dirty="0" smtClean="0"/>
              <a:t>We offer industry competitive rates and candidate guarantees</a:t>
            </a:r>
            <a:endParaRPr lang="en-GB" dirty="0"/>
          </a:p>
        </p:txBody>
      </p:sp>
      <p:sp>
        <p:nvSpPr>
          <p:cNvPr id="8" name="Rectangle 7"/>
          <p:cNvSpPr/>
          <p:nvPr/>
        </p:nvSpPr>
        <p:spPr>
          <a:xfrm>
            <a:off x="3779912" y="1844824"/>
            <a:ext cx="5040560" cy="369332"/>
          </a:xfrm>
          <a:prstGeom prst="rect">
            <a:avLst/>
          </a:prstGeom>
        </p:spPr>
        <p:txBody>
          <a:bodyPr wrap="square">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2000"/>
                                        <p:tgtEl>
                                          <p:spTgt spid="4">
                                            <p:txEl>
                                              <p:pRg st="0" end="0"/>
                                            </p:txEl>
                                          </p:spTgt>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2000"/>
                                        <p:tgtEl>
                                          <p:spTgt spid="4">
                                            <p:txEl>
                                              <p:pRg st="1" end="1"/>
                                            </p:txEl>
                                          </p:spTgt>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Effect transition="in" filter="fade">
                                      <p:cBhvr>
                                        <p:cTn id="23" dur="2000"/>
                                        <p:tgtEl>
                                          <p:spTgt spid="4">
                                            <p:txEl>
                                              <p:pRg st="2" end="2"/>
                                            </p:txEl>
                                          </p:spTgt>
                                        </p:tgtEl>
                                      </p:cBhvr>
                                    </p:animEffect>
                                  </p:childTnLst>
                                </p:cTn>
                              </p:par>
                            </p:childTnLst>
                          </p:cTn>
                        </p:par>
                        <p:par>
                          <p:cTn id="24" fill="hold">
                            <p:stCondLst>
                              <p:cond delay="100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60848"/>
            <a:ext cx="7467600" cy="4065315"/>
          </a:xfrm>
        </p:spPr>
        <p:txBody>
          <a:bodyPr/>
          <a:lstStyle/>
          <a:p>
            <a:endParaRPr lang="en-GB" dirty="0" smtClean="0"/>
          </a:p>
          <a:p>
            <a:endParaRPr lang="en-GB" dirty="0" smtClean="0"/>
          </a:p>
          <a:p>
            <a:endParaRPr lang="en-GB" dirty="0"/>
          </a:p>
        </p:txBody>
      </p:sp>
      <p:sp>
        <p:nvSpPr>
          <p:cNvPr id="2" name="Title 1"/>
          <p:cNvSpPr>
            <a:spLocks noGrp="1"/>
          </p:cNvSpPr>
          <p:nvPr>
            <p:ph type="title"/>
          </p:nvPr>
        </p:nvSpPr>
        <p:spPr>
          <a:xfrm>
            <a:off x="827584" y="2204864"/>
            <a:ext cx="6480720" cy="432048"/>
          </a:xfrm>
        </p:spPr>
        <p:txBody>
          <a:bodyPr>
            <a:noAutofit/>
          </a:bodyPr>
          <a:lstStyle/>
          <a:p>
            <a:r>
              <a:rPr lang="en-GB" sz="1800" dirty="0" smtClean="0">
                <a:solidFill>
                  <a:srgbClr val="FFC000"/>
                </a:solidFill>
                <a:latin typeface="+mn-lt"/>
              </a:rPr>
              <a:t>Our specialist software: The client profile page</a:t>
            </a:r>
            <a:endParaRPr lang="en-GB" sz="1800" dirty="0">
              <a:solidFill>
                <a:srgbClr val="FFC000"/>
              </a:solidFill>
              <a:latin typeface="+mn-lt"/>
            </a:endParaRPr>
          </a:p>
        </p:txBody>
      </p:sp>
      <p:sp>
        <p:nvSpPr>
          <p:cNvPr id="7" name="TextBox 6"/>
          <p:cNvSpPr txBox="1"/>
          <p:nvPr/>
        </p:nvSpPr>
        <p:spPr>
          <a:xfrm>
            <a:off x="6660232" y="2564904"/>
            <a:ext cx="2304256" cy="2893100"/>
          </a:xfrm>
          <a:prstGeom prst="rect">
            <a:avLst/>
          </a:prstGeom>
          <a:noFill/>
        </p:spPr>
        <p:txBody>
          <a:bodyPr wrap="square" rtlCol="0">
            <a:spAutoFit/>
          </a:bodyPr>
          <a:lstStyle/>
          <a:p>
            <a:r>
              <a:rPr lang="en-GB" sz="1400" dirty="0" smtClean="0"/>
              <a:t>Here you can see client contacts (yellow)</a:t>
            </a:r>
          </a:p>
          <a:p>
            <a:r>
              <a:rPr lang="en-GB" sz="1400" dirty="0" smtClean="0"/>
              <a:t>and the candidates who are registered with us or we have placed within this operation (white).</a:t>
            </a:r>
          </a:p>
          <a:p>
            <a:endParaRPr lang="en-GB" sz="1400" dirty="0" smtClean="0"/>
          </a:p>
          <a:p>
            <a:endParaRPr lang="en-GB" sz="1400" dirty="0" smtClean="0"/>
          </a:p>
          <a:p>
            <a:endParaRPr lang="en-GB" sz="1400" dirty="0" smtClean="0"/>
          </a:p>
          <a:p>
            <a:r>
              <a:rPr lang="en-GB" sz="1400" dirty="0" smtClean="0"/>
              <a:t>You will see notes: </a:t>
            </a:r>
          </a:p>
          <a:p>
            <a:r>
              <a:rPr lang="en-GB" sz="1400" dirty="0" smtClean="0"/>
              <a:t>“placed” by the candidates we have placed within this particular dealership.</a:t>
            </a:r>
            <a:endParaRPr lang="en-GB" sz="1400" dirty="0"/>
          </a:p>
        </p:txBody>
      </p:sp>
      <p:sp>
        <p:nvSpPr>
          <p:cNvPr id="8" name="Rectangle 7"/>
          <p:cNvSpPr/>
          <p:nvPr/>
        </p:nvSpPr>
        <p:spPr>
          <a:xfrm>
            <a:off x="3779912" y="1844824"/>
            <a:ext cx="5184576" cy="369332"/>
          </a:xfrm>
          <a:prstGeom prst="rect">
            <a:avLst/>
          </a:prstGeom>
        </p:spPr>
        <p:txBody>
          <a:bodyPr wrap="square">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pic>
        <p:nvPicPr>
          <p:cNvPr id="9" name="Picture 8" descr="Company Screenshot.jpg"/>
          <p:cNvPicPr>
            <a:picLocks noChangeAspect="1"/>
          </p:cNvPicPr>
          <p:nvPr/>
        </p:nvPicPr>
        <p:blipFill>
          <a:blip r:embed="rId2" cstate="print"/>
          <a:stretch>
            <a:fillRect/>
          </a:stretch>
        </p:blipFill>
        <p:spPr>
          <a:xfrm>
            <a:off x="827585" y="2564905"/>
            <a:ext cx="5832647" cy="36169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2204864"/>
            <a:ext cx="3312368" cy="432048"/>
          </a:xfrm>
        </p:spPr>
        <p:txBody>
          <a:bodyPr>
            <a:normAutofit/>
          </a:bodyPr>
          <a:lstStyle/>
          <a:p>
            <a:r>
              <a:rPr lang="en-GB" sz="1800" dirty="0" smtClean="0">
                <a:solidFill>
                  <a:srgbClr val="FFC000"/>
                </a:solidFill>
                <a:latin typeface="+mn-lt"/>
              </a:rPr>
              <a:t>Candidate Search :</a:t>
            </a:r>
            <a:endParaRPr lang="en-GB" sz="1800" dirty="0">
              <a:solidFill>
                <a:srgbClr val="FFC000"/>
              </a:solidFill>
              <a:latin typeface="+mn-lt"/>
            </a:endParaRPr>
          </a:p>
        </p:txBody>
      </p:sp>
      <p:sp>
        <p:nvSpPr>
          <p:cNvPr id="6" name="TextBox 5"/>
          <p:cNvSpPr txBox="1"/>
          <p:nvPr/>
        </p:nvSpPr>
        <p:spPr>
          <a:xfrm>
            <a:off x="6660232" y="2636912"/>
            <a:ext cx="2376264" cy="3539430"/>
          </a:xfrm>
          <a:prstGeom prst="rect">
            <a:avLst/>
          </a:prstGeom>
          <a:noFill/>
        </p:spPr>
        <p:txBody>
          <a:bodyPr wrap="square" rtlCol="0">
            <a:spAutoFit/>
          </a:bodyPr>
          <a:lstStyle/>
          <a:p>
            <a:r>
              <a:rPr lang="en-GB" sz="1400" dirty="0" smtClean="0"/>
              <a:t>This is a first stage search</a:t>
            </a:r>
          </a:p>
          <a:p>
            <a:endParaRPr lang="en-GB" sz="1400" dirty="0" smtClean="0"/>
          </a:p>
          <a:p>
            <a:r>
              <a:rPr lang="en-GB" sz="1400" dirty="0" smtClean="0"/>
              <a:t>It shows we are looking for Candidates  who live within 6 miles of the postcode of the dealership and who have the skill set the client has requested we look for.</a:t>
            </a:r>
          </a:p>
          <a:p>
            <a:endParaRPr lang="en-GB" sz="1400" dirty="0" smtClean="0"/>
          </a:p>
          <a:p>
            <a:r>
              <a:rPr lang="en-GB" sz="1400" dirty="0" smtClean="0"/>
              <a:t>Note: Bottom Right: We are also able to search for text within our candidates CV’s as well as the skills we have allocated to them following our assessment of the candidates. </a:t>
            </a:r>
            <a:endParaRPr lang="en-GB" sz="1400" dirty="0"/>
          </a:p>
        </p:txBody>
      </p:sp>
      <p:pic>
        <p:nvPicPr>
          <p:cNvPr id="7" name="Picture 6" descr="Search window.jpg"/>
          <p:cNvPicPr>
            <a:picLocks noChangeAspect="1"/>
          </p:cNvPicPr>
          <p:nvPr/>
        </p:nvPicPr>
        <p:blipFill>
          <a:blip r:embed="rId2" cstate="print"/>
          <a:stretch>
            <a:fillRect/>
          </a:stretch>
        </p:blipFill>
        <p:spPr>
          <a:xfrm>
            <a:off x="899592" y="2564904"/>
            <a:ext cx="5804031" cy="3621652"/>
          </a:xfrm>
          <a:prstGeom prst="rect">
            <a:avLst/>
          </a:prstGeom>
        </p:spPr>
      </p:pic>
      <p:sp>
        <p:nvSpPr>
          <p:cNvPr id="8" name="Rectangle 7"/>
          <p:cNvSpPr/>
          <p:nvPr/>
        </p:nvSpPr>
        <p:spPr>
          <a:xfrm>
            <a:off x="3779912" y="1844824"/>
            <a:ext cx="5112568" cy="369332"/>
          </a:xfrm>
          <a:prstGeom prst="rect">
            <a:avLst/>
          </a:prstGeom>
        </p:spPr>
        <p:txBody>
          <a:bodyPr wrap="square">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2204864"/>
            <a:ext cx="6048672" cy="432048"/>
          </a:xfrm>
        </p:spPr>
        <p:txBody>
          <a:bodyPr>
            <a:normAutofit/>
          </a:bodyPr>
          <a:lstStyle/>
          <a:p>
            <a:r>
              <a:rPr lang="en-GB" sz="1800" dirty="0" smtClean="0">
                <a:solidFill>
                  <a:srgbClr val="FFC000"/>
                </a:solidFill>
                <a:latin typeface="+mn-lt"/>
              </a:rPr>
              <a:t>Search results ordered by distance from the dealership</a:t>
            </a:r>
            <a:endParaRPr lang="en-GB" sz="1800" dirty="0">
              <a:solidFill>
                <a:srgbClr val="FFC000"/>
              </a:solidFill>
              <a:latin typeface="+mn-lt"/>
            </a:endParaRPr>
          </a:p>
        </p:txBody>
      </p:sp>
      <p:pic>
        <p:nvPicPr>
          <p:cNvPr id="4" name="Picture 3" descr="Search results.jpg"/>
          <p:cNvPicPr>
            <a:picLocks noChangeAspect="1"/>
          </p:cNvPicPr>
          <p:nvPr/>
        </p:nvPicPr>
        <p:blipFill>
          <a:blip r:embed="rId2" cstate="print"/>
          <a:stretch>
            <a:fillRect/>
          </a:stretch>
        </p:blipFill>
        <p:spPr>
          <a:xfrm>
            <a:off x="899591" y="2564904"/>
            <a:ext cx="5711529" cy="3744416"/>
          </a:xfrm>
          <a:prstGeom prst="rect">
            <a:avLst/>
          </a:prstGeom>
        </p:spPr>
      </p:pic>
      <p:sp>
        <p:nvSpPr>
          <p:cNvPr id="6" name="Rectangle 5"/>
          <p:cNvSpPr/>
          <p:nvPr/>
        </p:nvSpPr>
        <p:spPr>
          <a:xfrm>
            <a:off x="3779912" y="1844824"/>
            <a:ext cx="5184576" cy="369332"/>
          </a:xfrm>
          <a:prstGeom prst="rect">
            <a:avLst/>
          </a:prstGeom>
        </p:spPr>
        <p:txBody>
          <a:bodyPr wrap="square">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sp>
        <p:nvSpPr>
          <p:cNvPr id="7" name="TextBox 6"/>
          <p:cNvSpPr txBox="1"/>
          <p:nvPr/>
        </p:nvSpPr>
        <p:spPr>
          <a:xfrm>
            <a:off x="6660232" y="2492896"/>
            <a:ext cx="2483768" cy="3170099"/>
          </a:xfrm>
          <a:prstGeom prst="rect">
            <a:avLst/>
          </a:prstGeom>
          <a:noFill/>
        </p:spPr>
        <p:txBody>
          <a:bodyPr wrap="square" rtlCol="0">
            <a:spAutoFit/>
          </a:bodyPr>
          <a:lstStyle/>
          <a:p>
            <a:r>
              <a:rPr lang="en-GB" sz="1400" dirty="0" smtClean="0"/>
              <a:t>You will see that there</a:t>
            </a:r>
          </a:p>
          <a:p>
            <a:r>
              <a:rPr lang="en-GB" sz="1400" dirty="0" smtClean="0"/>
              <a:t>are Sales Managers and BM’s as well as Sales Executives within this search.</a:t>
            </a:r>
          </a:p>
          <a:p>
            <a:endParaRPr lang="en-GB" sz="1400" dirty="0" smtClean="0"/>
          </a:p>
          <a:p>
            <a:r>
              <a:rPr lang="en-GB" sz="1400" dirty="0" smtClean="0"/>
              <a:t>These more senior candidates are included because they have indicated to  us when first applying that they are happy to take this level of position as a starting  point for the right employer.</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475656" y="2348880"/>
            <a:ext cx="6552728" cy="400110"/>
          </a:xfrm>
          <a:prstGeom prst="rect">
            <a:avLst/>
          </a:prstGeom>
        </p:spPr>
        <p:txBody>
          <a:bodyPr wrap="square">
            <a:spAutoFit/>
          </a:bodyPr>
          <a:lstStyle/>
          <a:p>
            <a:pPr algn="ctr">
              <a:buNone/>
            </a:pPr>
            <a:r>
              <a:rPr lang="en-GB" sz="2000" dirty="0" smtClean="0">
                <a:solidFill>
                  <a:srgbClr val="FFC000"/>
                </a:solidFill>
              </a:rPr>
              <a:t>Recruitment Consultancy of the Year 2011</a:t>
            </a:r>
            <a:endParaRPr lang="en-GB" sz="1400" dirty="0">
              <a:solidFill>
                <a:srgbClr val="FFC000"/>
              </a:solidFill>
            </a:endParaRPr>
          </a:p>
        </p:txBody>
      </p:sp>
      <p:sp>
        <p:nvSpPr>
          <p:cNvPr id="7" name="Rectangle 6"/>
          <p:cNvSpPr/>
          <p:nvPr/>
        </p:nvSpPr>
        <p:spPr>
          <a:xfrm>
            <a:off x="3743400" y="1844824"/>
            <a:ext cx="5400600" cy="369332"/>
          </a:xfrm>
          <a:prstGeom prst="rect">
            <a:avLst/>
          </a:prstGeom>
        </p:spPr>
        <p:txBody>
          <a:bodyPr wrap="square">
            <a:spAutoFit/>
          </a:bodyPr>
          <a:lstStyle/>
          <a:p>
            <a:r>
              <a:rPr lang="en-GB" b="1" dirty="0" smtClean="0">
                <a:ln w="10541" cmpd="sng">
                  <a:solidFill>
                    <a:srgbClr val="7D7D7D">
                      <a:tint val="100000"/>
                      <a:shade val="100000"/>
                      <a:satMod val="110000"/>
                    </a:srgbClr>
                  </a:solidFill>
                  <a:prstDash val="solid"/>
                </a:ln>
                <a:solidFill>
                  <a:srgbClr val="FFFF00"/>
                </a:solidFill>
                <a:effectLst>
                  <a:outerShdw blurRad="60007" dist="310007" dir="7680000" sy="30000" kx="1300200" algn="ctr" rotWithShape="0">
                    <a:prstClr val="black">
                      <a:alpha val="32000"/>
                    </a:prstClr>
                  </a:outerShdw>
                </a:effectLst>
              </a:rPr>
              <a:t>The non Predatory Recruitment Consultancy</a:t>
            </a:r>
          </a:p>
        </p:txBody>
      </p:sp>
      <p:sp>
        <p:nvSpPr>
          <p:cNvPr id="8" name="Rectangle 7"/>
          <p:cNvSpPr/>
          <p:nvPr/>
        </p:nvSpPr>
        <p:spPr>
          <a:xfrm>
            <a:off x="251520" y="3212976"/>
            <a:ext cx="8712968" cy="2308324"/>
          </a:xfrm>
          <a:prstGeom prst="rect">
            <a:avLst/>
          </a:prstGeom>
        </p:spPr>
        <p:txBody>
          <a:bodyPr wrap="square">
            <a:spAutoFit/>
          </a:bodyPr>
          <a:lstStyle/>
          <a:p>
            <a:pPr algn="ctr"/>
            <a:r>
              <a:rPr lang="en-GB" dirty="0" smtClean="0">
                <a:solidFill>
                  <a:schemeClr val="tx1">
                    <a:lumMod val="95000"/>
                  </a:schemeClr>
                </a:solidFill>
              </a:rPr>
              <a:t>We would be delighted to use the experience and expertise we have gained within our industry to help you and your business find, and keep, the best performing people it needs to deliver the standards your customers demand.</a:t>
            </a:r>
          </a:p>
          <a:p>
            <a:endParaRPr lang="en-GB" dirty="0" smtClean="0">
              <a:solidFill>
                <a:schemeClr val="tx1">
                  <a:lumMod val="95000"/>
                </a:schemeClr>
              </a:solidFill>
            </a:endParaRPr>
          </a:p>
          <a:p>
            <a:pPr algn="ctr"/>
            <a:r>
              <a:rPr lang="en-GB" dirty="0" smtClean="0">
                <a:solidFill>
                  <a:schemeClr val="tx1">
                    <a:lumMod val="95000"/>
                  </a:schemeClr>
                </a:solidFill>
              </a:rPr>
              <a:t>For a confidential chat about how we might be able to help </a:t>
            </a:r>
          </a:p>
          <a:p>
            <a:pPr algn="ctr"/>
            <a:r>
              <a:rPr lang="en-GB" dirty="0" smtClean="0">
                <a:solidFill>
                  <a:schemeClr val="tx1">
                    <a:lumMod val="95000"/>
                  </a:schemeClr>
                </a:solidFill>
              </a:rPr>
              <a:t>please feel free to call us on </a:t>
            </a:r>
            <a:r>
              <a:rPr lang="en-GB" dirty="0" smtClean="0">
                <a:solidFill>
                  <a:schemeClr val="tx1">
                    <a:lumMod val="95000"/>
                  </a:schemeClr>
                </a:solidFill>
              </a:rPr>
              <a:t>0845 257 9224 </a:t>
            </a:r>
            <a:r>
              <a:rPr lang="en-GB" dirty="0" smtClean="0">
                <a:solidFill>
                  <a:schemeClr val="tx1">
                    <a:lumMod val="95000"/>
                  </a:schemeClr>
                </a:solidFill>
              </a:rPr>
              <a:t>or email </a:t>
            </a:r>
          </a:p>
          <a:p>
            <a:pPr algn="ctr"/>
            <a:r>
              <a:rPr lang="en-GB" dirty="0" smtClean="0">
                <a:solidFill>
                  <a:schemeClr val="tx1">
                    <a:lumMod val="95000"/>
                  </a:schemeClr>
                </a:solidFill>
              </a:rPr>
              <a:t>info@mirec.co.uk</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Effect transition="in" filter="fade">
                                      <p:cBhvr>
                                        <p:cTn id="9" dur="2000"/>
                                        <p:tgtEl>
                                          <p:spTgt spid="7"/>
                                        </p:tgtEl>
                                      </p:cBhvr>
                                    </p:animEffect>
                                  </p:childTnLst>
                                </p:cTn>
                              </p:par>
                            </p:childTnLst>
                          </p:cTn>
                        </p:par>
                        <p:par>
                          <p:cTn id="10" fill="hold">
                            <p:stCondLst>
                              <p:cond delay="2000"/>
                            </p:stCondLst>
                            <p:childTnLst>
                              <p:par>
                                <p:cTn id="11" presetID="53"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Effect transition="in" filter="fade">
                                      <p:cBhvr>
                                        <p:cTn id="15" dur="3000"/>
                                        <p:tgtEl>
                                          <p:spTgt spid="6"/>
                                        </p:tgtEl>
                                      </p:cBhvr>
                                    </p:animEffect>
                                  </p:childTnLst>
                                </p:cTn>
                              </p:par>
                            </p:childTnLst>
                          </p:cTn>
                        </p:par>
                        <p:par>
                          <p:cTn id="16" fill="hold">
                            <p:stCondLst>
                              <p:cond delay="5000"/>
                            </p:stCondLst>
                            <p:childTnLst>
                              <p:par>
                                <p:cTn id="17" presetID="53"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Effect transition="in" filter="fade">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58160</TotalTime>
  <Words>792</Words>
  <Application>Microsoft Office PowerPoint</Application>
  <PresentationFormat>On-screen Show (4:3)</PresentationFormat>
  <Paragraphs>76</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Technic</vt:lpstr>
      <vt:lpstr>“ When I first became an industry manager I used to question if the agencies I used to find me staff might actually be causing my recruitment problems.  Sadly, it did not take me long to discover that many were doing  just that, by headhunting my existing  staff  from my  departments, contacting  staff  they had already placed with me, while also then calling me to see if I needed new staff.    I found this very frustrating.  When I launched Motor Industry Recruitment I decided to put a stop  to these types of activities”</vt:lpstr>
      <vt:lpstr>Slide 2</vt:lpstr>
      <vt:lpstr>Slide 3</vt:lpstr>
      <vt:lpstr>We only present our candidates details to our clients if they  are  fully aware of:</vt:lpstr>
      <vt:lpstr>Slide 5</vt:lpstr>
      <vt:lpstr>Our specialist software: The client profile page</vt:lpstr>
      <vt:lpstr>Candidate Search :</vt:lpstr>
      <vt:lpstr>Search results ordered by distance from the dealership</vt:lpstr>
      <vt:lpstr>Slide 9</vt:lpstr>
    </vt:vector>
  </TitlesOfParts>
  <Company>BLACK EDITION - tum0r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Richard</dc:creator>
  <cp:lastModifiedBy> MIR </cp:lastModifiedBy>
  <cp:revision>2404</cp:revision>
  <dcterms:created xsi:type="dcterms:W3CDTF">2011-10-14T15:18:26Z</dcterms:created>
  <dcterms:modified xsi:type="dcterms:W3CDTF">2012-05-21T16:42:49Z</dcterms:modified>
</cp:coreProperties>
</file>